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30" r:id="rId3"/>
    <p:sldId id="371" r:id="rId4"/>
    <p:sldId id="331" r:id="rId5"/>
    <p:sldId id="335" r:id="rId6"/>
    <p:sldId id="347" r:id="rId7"/>
    <p:sldId id="367" r:id="rId8"/>
    <p:sldId id="366" r:id="rId9"/>
    <p:sldId id="368" r:id="rId10"/>
    <p:sldId id="369" r:id="rId11"/>
    <p:sldId id="348" r:id="rId12"/>
    <p:sldId id="349" r:id="rId13"/>
    <p:sldId id="357" r:id="rId14"/>
    <p:sldId id="356" r:id="rId15"/>
    <p:sldId id="370" r:id="rId16"/>
    <p:sldId id="29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4453"/>
    <a:srgbClr val="003149"/>
    <a:srgbClr val="006CFF"/>
    <a:srgbClr val="CDA78D"/>
    <a:srgbClr val="00B654"/>
    <a:srgbClr val="628091"/>
    <a:srgbClr val="EBEFF1"/>
    <a:srgbClr val="484F57"/>
    <a:srgbClr val="523F3A"/>
    <a:srgbClr val="007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52" autoAdjust="0"/>
  </p:normalViewPr>
  <p:slideViewPr>
    <p:cSldViewPr snapToGrid="0">
      <p:cViewPr varScale="1">
        <p:scale>
          <a:sx n="104" d="100"/>
          <a:sy n="104" d="100"/>
        </p:scale>
        <p:origin x="2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4019E-5FF2-49DD-9F1D-0B50F59E7C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28710-031E-4EF3-877D-0A6BEF6F1A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258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5CF9CE-E12B-4E4B-B9A8-A5E1B4ECA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450CD77-600C-4718-B88C-FAE43ACA5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EF0043-1E1C-4F4F-93F6-4713D9E8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189E67-C21C-4A7B-BE89-7566964CE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1FC4B9-27C9-4794-BCAB-4FEF78B18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45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C45A93-3386-4D08-889D-9D4ECFA0C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E773955-869B-433E-B8D8-C3A0CD4D3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97995E-E998-4E74-AE56-C57FBA972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08BD6B-6BD6-4298-9F39-5C5A40AFD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2C46A4-2483-40AB-BB5F-3ECAD069B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367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5DBDF00-1143-41AA-AA7F-557BDF0883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7AF66AF-88E3-49D0-8BCB-DB88E1B27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2E3B2F-DCCA-404A-AFAD-98A0BDE87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8D84CB-3F69-4670-820C-73F181E20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5CCD49-D440-4788-88D4-462DDEE82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4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DD772-1480-497E-AD45-270E62C51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1418E9-7829-4C07-B4AA-6D3FE62AD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498EAC-10D5-4EE6-A8EA-8D906EB49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0C547B-0622-461F-95A4-5F4E22AD5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7E7DE3-BB8A-46AB-945A-45F99709E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72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A4C8B-77CB-4C5B-8177-389E04D04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4E4F13-7E92-44B3-BAD3-CF727E50A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CA1A96-E93A-40C7-82C5-F2B311CCA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F0991D-9F9D-4066-8319-019F43C16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259F18-F2A6-4B61-A1E3-ECCAA492B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10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F908E-7450-4BC3-BD0E-60E7EECD3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4A3300-88D1-4712-903B-B45C72D18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379EC7-6DF0-4110-964F-2A2006B54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479737-8EC4-4A66-AE70-ECDE0C242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7A62EC-04D6-432D-8558-45366785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5B577A-F295-4CC6-8876-06CC73EAE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63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1C3D5C-BAF6-4E76-ABE3-688D3F0A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EBF7BE-8EF2-4592-8114-EA6E09295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6FF972-7DBB-4DEE-8B1F-DD2703C6E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E00ACB-7749-4145-B1D7-509269C8EB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C1B844E-3B9D-4E33-8413-480D1298C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CCF4AD7-9854-4460-AE0C-A9CEA3C7A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EB7BECA-BC66-48F1-BC9B-2C003504A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881AB3C-0C60-43BE-B15F-00D90128A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06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B714B0-CB66-4EFE-9010-D5C16DFA7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76F8647-D51F-4FC5-A433-72E485397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192942F-0CC8-4C07-A11A-65919A065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2FB77EF-4D7F-4C50-A92C-EC0748C7B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14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35227B1-E55A-410B-B9A3-169582E23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3682134-6744-4BA8-B903-E45632E54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5C1C54-AB53-4BFA-87FB-F9F8C5294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18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806BD1-5498-46C0-A351-2530606AB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BADE0A-7ED2-4BF0-8908-5C317B40D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79CF4BA-64A0-4442-A4BF-4D8148734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8BE9E8-6297-4BB6-96F2-F85B9CBC9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5D7388-8F1D-483D-8E25-D166C594E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C79B27-202B-4EFA-AEFD-BE066268F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28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B203CC-7B99-474D-925D-93E30227E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B1BBD0C-5F1E-4E41-AB95-C12CA4AD2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2BD995-B7CC-4214-A0E1-89A48D72C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5676E1-6221-424F-9CB1-35F17571D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2A0902-5F33-453E-BDB0-CB87D02E7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D396FE-D314-4470-BB99-57DC7BA80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31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B3BF45-4081-4703-A58E-7C457299A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F4BEE3-0AF0-495E-885C-E78B12249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1843D0-5217-4D8F-80F6-FE2ADE646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752B3-BDBF-47E6-8864-CCD5AA0F6BA4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5A204C-853A-4A35-8F9A-5C920F9500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353593-0F8D-4992-ADFF-C6AA7A2C2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7CD93-966F-4AAE-B14A-83ECC3E21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88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itdarhan.ru/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3.png"/><Relationship Id="rId5" Type="http://schemas.openxmlformats.org/officeDocument/2006/relationships/image" Target="../media/image1.png"/><Relationship Id="rId4" Type="http://schemas.openxmlformats.org/officeDocument/2006/relationships/hyperlink" Target="https://fips.ru/EGD/a83aafce-d626-4153-bf26-387ee32a2d8b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71623C-4086-46F1-B883-DD6AEDCF78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290236"/>
            <a:ext cx="9144000" cy="1655762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>
                <a:solidFill>
                  <a:schemeClr val="bg1"/>
                </a:solidFill>
                <a:latin typeface="Proxima Nova" panose="02000506030000020004" pitchFamily="50" charset="0"/>
              </a:rPr>
              <a:t>Автоматизация делопроизводства по курсам дополнительного профессионального образования (ДПО) и профессионального обучения (ПО).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CB4DCBB-B55E-4F7A-AA57-2E31B7610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671" y="5116413"/>
            <a:ext cx="9144000" cy="827881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>
                <a:solidFill>
                  <a:schemeClr val="bg1"/>
                </a:solidFill>
                <a:latin typeface="Proxima Nova Rg" panose="02000506030000020004" pitchFamily="2" charset="0"/>
              </a:rPr>
              <a:t>Специалист СДО</a:t>
            </a:r>
            <a:r>
              <a:rPr lang="en-US" dirty="0">
                <a:solidFill>
                  <a:schemeClr val="bg1"/>
                </a:solidFill>
                <a:latin typeface="Proxima Nova Rg" panose="02000506030000020004" pitchFamily="2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Proxima Nova Rg" panose="02000506030000020004" pitchFamily="2" charset="0"/>
              </a:rPr>
              <a:t>ЦОПП Бурятия</a:t>
            </a:r>
          </a:p>
          <a:p>
            <a:pPr algn="l"/>
            <a:r>
              <a:rPr lang="ru-RU" dirty="0" err="1">
                <a:solidFill>
                  <a:schemeClr val="bg1"/>
                </a:solidFill>
                <a:latin typeface="Proxima Nova Rg" panose="02000506030000020004" pitchFamily="2" charset="0"/>
              </a:rPr>
              <a:t>Будаев</a:t>
            </a:r>
            <a:r>
              <a:rPr lang="ru-RU" dirty="0">
                <a:solidFill>
                  <a:schemeClr val="bg1"/>
                </a:solidFill>
                <a:latin typeface="Proxima Nova Rg" panose="02000506030000020004" pitchFamily="2" charset="0"/>
              </a:rPr>
              <a:t> Олег Тимурович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9908523-C436-4AF3-A04F-D33E06FE3C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9340" y="-1376977"/>
            <a:ext cx="3316572" cy="4974859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404EBF4-3258-40E5-87BB-0002BE654B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94" b="25972"/>
          <a:stretch/>
        </p:blipFill>
        <p:spPr>
          <a:xfrm>
            <a:off x="4928801" y="-462479"/>
            <a:ext cx="9219741" cy="599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212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6" name="Google Shape;72;p16">
            <a:extLst>
              <a:ext uri="{FF2B5EF4-FFF2-40B4-BE49-F238E27FC236}">
                <a16:creationId xmlns:a16="http://schemas.microsoft.com/office/drawing/2014/main" id="{B8718D96-8289-47AC-97A9-01554C447D88}"/>
              </a:ext>
            </a:extLst>
          </p:cNvPr>
          <p:cNvSpPr txBox="1">
            <a:spLocks/>
          </p:cNvSpPr>
          <p:nvPr/>
        </p:nvSpPr>
        <p:spPr>
          <a:xfrm>
            <a:off x="1811913" y="548901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Структура таблицы с данными</a:t>
            </a:r>
          </a:p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Лист Данные юрлиц</a:t>
            </a:r>
          </a:p>
          <a:p>
            <a:endParaRPr lang="ru-RU" sz="32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9CD6AEB-50B7-46C9-987A-9636B1563E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81174"/>
            <a:ext cx="12192000" cy="309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333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6" name="Google Shape;72;p16">
            <a:extLst>
              <a:ext uri="{FF2B5EF4-FFF2-40B4-BE49-F238E27FC236}">
                <a16:creationId xmlns:a16="http://schemas.microsoft.com/office/drawing/2014/main" id="{B8718D96-8289-47AC-97A9-01554C447D88}"/>
              </a:ext>
            </a:extLst>
          </p:cNvPr>
          <p:cNvSpPr txBox="1">
            <a:spLocks/>
          </p:cNvSpPr>
          <p:nvPr/>
        </p:nvSpPr>
        <p:spPr>
          <a:xfrm>
            <a:off x="1699565" y="2117794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Программа  при генерации автоматически делит документы совершеннолетних и несовершеннолетних.</a:t>
            </a:r>
          </a:p>
          <a:p>
            <a:endParaRPr lang="ru-RU" sz="32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6EBB3ED-6EAF-450C-BBDD-8C0A8A14DD7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658463" y="3613062"/>
            <a:ext cx="7800831" cy="2372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744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6" name="Google Shape;72;p16">
            <a:extLst>
              <a:ext uri="{FF2B5EF4-FFF2-40B4-BE49-F238E27FC236}">
                <a16:creationId xmlns:a16="http://schemas.microsoft.com/office/drawing/2014/main" id="{B8718D96-8289-47AC-97A9-01554C447D88}"/>
              </a:ext>
            </a:extLst>
          </p:cNvPr>
          <p:cNvSpPr txBox="1">
            <a:spLocks/>
          </p:cNvSpPr>
          <p:nvPr/>
        </p:nvSpPr>
        <p:spPr>
          <a:xfrm>
            <a:off x="-1413762" y="2589902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Автоматически склоняет </a:t>
            </a:r>
          </a:p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ФИО и создает инициалы</a:t>
            </a:r>
          </a:p>
          <a:p>
            <a:endParaRPr lang="ru-RU" sz="32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999BF1C-9723-4055-9685-76242FC054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232" y="-73891"/>
            <a:ext cx="56032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7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9E389A1-3983-440E-8392-9F62DAA692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0489"/>
          <a:stretch/>
        </p:blipFill>
        <p:spPr>
          <a:xfrm>
            <a:off x="8903951" y="0"/>
            <a:ext cx="3288049" cy="6858000"/>
          </a:xfrm>
          <a:prstGeom prst="rect">
            <a:avLst/>
          </a:prstGeom>
        </p:spPr>
      </p:pic>
      <p:sp>
        <p:nvSpPr>
          <p:cNvPr id="8" name="Google Shape;72;p16">
            <a:extLst>
              <a:ext uri="{FF2B5EF4-FFF2-40B4-BE49-F238E27FC236}">
                <a16:creationId xmlns:a16="http://schemas.microsoft.com/office/drawing/2014/main" id="{630D82DB-D482-4DB4-A8EE-20AC593720E4}"/>
              </a:ext>
            </a:extLst>
          </p:cNvPr>
          <p:cNvSpPr txBox="1">
            <a:spLocks/>
          </p:cNvSpPr>
          <p:nvPr/>
        </p:nvSpPr>
        <p:spPr>
          <a:xfrm>
            <a:off x="0" y="2469829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Программа создает как файлы по отдельности</a:t>
            </a:r>
          </a:p>
          <a:p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 так и общий файл удобный для распечатки</a:t>
            </a:r>
          </a:p>
          <a:p>
            <a:endParaRPr lang="ru-RU" sz="24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916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5" name="Google Shape;72;p16">
            <a:extLst>
              <a:ext uri="{FF2B5EF4-FFF2-40B4-BE49-F238E27FC236}">
                <a16:creationId xmlns:a16="http://schemas.microsoft.com/office/drawing/2014/main" id="{CC4BC3E5-2BB1-41BF-8F5B-235FB8DB2708}"/>
              </a:ext>
            </a:extLst>
          </p:cNvPr>
          <p:cNvSpPr txBox="1">
            <a:spLocks/>
          </p:cNvSpPr>
          <p:nvPr/>
        </p:nvSpPr>
        <p:spPr>
          <a:xfrm>
            <a:off x="1501646" y="114525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>
                <a:solidFill>
                  <a:schemeClr val="bg1"/>
                </a:solidFill>
                <a:latin typeface="Proxima Nova Bl" panose="02000506030000020004" pitchFamily="2" charset="0"/>
              </a:rPr>
              <a:t>Как выглядит программа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1245CF2-803C-4836-8E81-ACCFEBDF69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2228" y="867285"/>
            <a:ext cx="7457143" cy="58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799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5" name="Google Shape;72;p16">
            <a:extLst>
              <a:ext uri="{FF2B5EF4-FFF2-40B4-BE49-F238E27FC236}">
                <a16:creationId xmlns:a16="http://schemas.microsoft.com/office/drawing/2014/main" id="{CC4BC3E5-2BB1-41BF-8F5B-235FB8DB2708}"/>
              </a:ext>
            </a:extLst>
          </p:cNvPr>
          <p:cNvSpPr txBox="1">
            <a:spLocks/>
          </p:cNvSpPr>
          <p:nvPr/>
        </p:nvSpPr>
        <p:spPr>
          <a:xfrm>
            <a:off x="-1588490" y="2479034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>
                <a:solidFill>
                  <a:schemeClr val="bg1"/>
                </a:solidFill>
                <a:latin typeface="Proxima Nova Bl" panose="02000506030000020004" pitchFamily="2" charset="0"/>
              </a:rPr>
              <a:t>Как выглядит программа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791952C-21E2-4395-89B2-652AD1C465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0"/>
            <a:ext cx="60942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411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57C4B23-9045-4ADC-89D5-A98D8D5E34DE}"/>
              </a:ext>
            </a:extLst>
          </p:cNvPr>
          <p:cNvSpPr txBox="1"/>
          <p:nvPr/>
        </p:nvSpPr>
        <p:spPr>
          <a:xfrm>
            <a:off x="2351239" y="2331593"/>
            <a:ext cx="70224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Proxima Nova Rg" panose="02000506030000020004" pitchFamily="2" charset="0"/>
              </a:rPr>
              <a:t> </a:t>
            </a: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B192779C-023B-4291-94A7-C10500C57F41}"/>
              </a:ext>
            </a:extLst>
          </p:cNvPr>
          <p:cNvGrpSpPr/>
          <p:nvPr/>
        </p:nvGrpSpPr>
        <p:grpSpPr>
          <a:xfrm>
            <a:off x="1420056" y="572453"/>
            <a:ext cx="9999990" cy="6621319"/>
            <a:chOff x="799830" y="1655163"/>
            <a:chExt cx="2831976" cy="6218131"/>
          </a:xfrm>
        </p:grpSpPr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B7B815B5-5210-4A15-83DF-0A56B5AB33E7}"/>
                </a:ext>
              </a:extLst>
            </p:cNvPr>
            <p:cNvSpPr/>
            <p:nvPr/>
          </p:nvSpPr>
          <p:spPr>
            <a:xfrm>
              <a:off x="799830" y="1655163"/>
              <a:ext cx="2831976" cy="4776828"/>
            </a:xfrm>
            <a:prstGeom prst="roundRect">
              <a:avLst>
                <a:gd name="adj" fmla="val 1071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065A27A-FFA6-48E8-A9B4-95D3C6757E05}"/>
                </a:ext>
              </a:extLst>
            </p:cNvPr>
            <p:cNvSpPr txBox="1"/>
            <p:nvPr/>
          </p:nvSpPr>
          <p:spPr>
            <a:xfrm>
              <a:off x="925882" y="1832456"/>
              <a:ext cx="1399576" cy="60408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latin typeface="Proxima Nova Rg" panose="02000506030000020004" pitchFamily="2" charset="0"/>
                </a:rPr>
                <a:t>E-mail : </a:t>
              </a:r>
              <a:r>
                <a:rPr lang="en-US" sz="2000" b="1" dirty="0">
                  <a:latin typeface="Proxima Nova Rg" panose="02000506030000020004" pitchFamily="2" charset="0"/>
                </a:rPr>
                <a:t>itdarhan@yandex.ru</a:t>
              </a:r>
              <a:endParaRPr lang="ru-RU" sz="2000" b="1" dirty="0">
                <a:latin typeface="Proxima Nova Rg" panose="02000506030000020004" pitchFamily="2" charset="0"/>
              </a:endParaRPr>
            </a:p>
            <a:p>
              <a:endParaRPr lang="en-US" sz="1600" b="1" dirty="0">
                <a:latin typeface="Proxima Nova Rg" panose="02000506030000020004" pitchFamily="2" charset="0"/>
              </a:endParaRPr>
            </a:p>
            <a:p>
              <a:r>
                <a:rPr lang="ru-RU" sz="1600" b="1" dirty="0">
                  <a:latin typeface="Proxima Nova Rg" panose="02000506030000020004" pitchFamily="2" charset="0"/>
                </a:rPr>
                <a:t>Программа бесплатна и распространяется свободно.</a:t>
              </a:r>
            </a:p>
            <a:p>
              <a:r>
                <a:rPr lang="ru-RU" sz="1600" b="1" dirty="0">
                  <a:latin typeface="Proxima Nova Rg" panose="02000506030000020004" pitchFamily="2" charset="0"/>
                </a:rPr>
                <a:t> </a:t>
              </a:r>
              <a:endParaRPr lang="en-US" sz="1600" b="1" dirty="0">
                <a:latin typeface="Proxima Nova Rg" panose="02000506030000020004" pitchFamily="2" charset="0"/>
              </a:endParaRPr>
            </a:p>
            <a:p>
              <a:r>
                <a:rPr lang="ru-RU" sz="1600" b="1" dirty="0">
                  <a:latin typeface="Proxima Nova Rg" panose="02000506030000020004" pitchFamily="2" charset="0"/>
                </a:rPr>
                <a:t>Ссылка на сайт  программы Линди</a:t>
              </a:r>
            </a:p>
            <a:p>
              <a:r>
                <a:rPr lang="en-US" sz="1600" b="1" dirty="0">
                  <a:latin typeface="Proxima Nova Rg" panose="02000506030000020004" pitchFamily="2" charset="0"/>
                  <a:hlinkClick r:id="rId3"/>
                </a:rPr>
                <a:t>https://itdarhan.ru/</a:t>
              </a:r>
              <a:endParaRPr lang="ru-RU" sz="1600" b="1" dirty="0">
                <a:latin typeface="Proxima Nova Rg" panose="02000506030000020004" pitchFamily="2" charset="0"/>
              </a:endParaRPr>
            </a:p>
            <a:p>
              <a:r>
                <a:rPr lang="ru-RU" sz="1600" b="1" dirty="0">
                  <a:latin typeface="Proxima Nova Rg" panose="02000506030000020004" pitchFamily="2" charset="0"/>
                </a:rPr>
                <a:t>Телеграмм канал с новостями о программах</a:t>
              </a:r>
            </a:p>
            <a:p>
              <a:r>
                <a:rPr lang="en-US" sz="1600" b="1" dirty="0">
                  <a:latin typeface="Proxima Nova Rg" panose="02000506030000020004" pitchFamily="2" charset="0"/>
                </a:rPr>
                <a:t>https://t.me/copp03</a:t>
              </a:r>
              <a:endParaRPr lang="ru-RU" sz="1600" b="1" dirty="0">
                <a:latin typeface="Proxima Nova Rg" panose="02000506030000020004" pitchFamily="2" charset="0"/>
              </a:endParaRPr>
            </a:p>
            <a:p>
              <a:endParaRPr lang="ru-RU" sz="1600" b="1" dirty="0">
                <a:latin typeface="Proxima Nova Rg" panose="02000506030000020004" pitchFamily="2" charset="0"/>
              </a:endParaRPr>
            </a:p>
            <a:p>
              <a:r>
                <a:rPr lang="ru-RU" sz="1600" b="1" dirty="0">
                  <a:latin typeface="Proxima Nova Rg" panose="02000506030000020004" pitchFamily="2" charset="0"/>
                </a:rPr>
                <a:t>Свидетельство о государственной регистрации программы для ЭВМ</a:t>
              </a:r>
            </a:p>
            <a:p>
              <a:r>
                <a:rPr lang="ru-RU" sz="1600" b="1" dirty="0">
                  <a:latin typeface="Proxima Nova Rg" panose="02000506030000020004" pitchFamily="2" charset="0"/>
                </a:rPr>
                <a:t>№ </a:t>
              </a:r>
              <a:r>
                <a:rPr lang="ru-RU" sz="1600" b="1" dirty="0">
                  <a:latin typeface="Proxima Nova"/>
                </a:rPr>
                <a:t>2024692317</a:t>
              </a:r>
            </a:p>
            <a:p>
              <a:r>
                <a:rPr lang="ru-RU" sz="1600" b="1" dirty="0">
                  <a:latin typeface="Proxima Nova"/>
                  <a:hlinkClick r:id="rId4"/>
                </a:rPr>
                <a:t>https://fips.ru/EGD/a83aafce-d626-4153-bf26-387ee32a2d8b</a:t>
              </a:r>
              <a:endParaRPr lang="ru-RU" sz="1600" b="1" dirty="0">
                <a:latin typeface="Proxima Nova"/>
              </a:endParaRPr>
            </a:p>
            <a:p>
              <a:endParaRPr lang="ru-RU" sz="1600" b="1" dirty="0">
                <a:latin typeface="Proxima Nova"/>
              </a:endParaRPr>
            </a:p>
            <a:p>
              <a:r>
                <a:rPr lang="ru-RU" sz="1600" b="1" dirty="0">
                  <a:latin typeface="Proxima Nova"/>
                </a:rPr>
                <a:t>Реестровая запись №30517 от 06.11.2025 в реестре отечественного ПО</a:t>
              </a:r>
            </a:p>
            <a:p>
              <a:r>
                <a:rPr lang="en-US" sz="1600" b="1" dirty="0">
                  <a:latin typeface="Proxima Nova"/>
                </a:rPr>
                <a:t>https://reestr.digital.gov.ru/reestr/4154358/</a:t>
              </a:r>
              <a:endParaRPr lang="ru-RU" sz="1600" b="1" dirty="0">
                <a:latin typeface="Proxima Nova"/>
              </a:endParaRPr>
            </a:p>
            <a:p>
              <a:endParaRPr lang="ru-RU" sz="1600" b="1" dirty="0">
                <a:latin typeface="Proxima Nova"/>
              </a:endParaRPr>
            </a:p>
            <a:p>
              <a:endParaRPr lang="ru-RU" sz="1600" b="1" dirty="0">
                <a:latin typeface="Proxima Nova Rg" panose="02000506030000020004" pitchFamily="2" charset="0"/>
              </a:endParaRPr>
            </a:p>
            <a:p>
              <a:endParaRPr lang="ru-RU" sz="1600" b="1" dirty="0">
                <a:latin typeface="Proxima Nova Rg" panose="02000506030000020004" pitchFamily="2" charset="0"/>
              </a:endParaRPr>
            </a:p>
            <a:p>
              <a:endParaRPr lang="ru-RU" sz="1600" b="1" dirty="0">
                <a:latin typeface="Proxima Nova Rg" panose="02000506030000020004" pitchFamily="2" charset="0"/>
              </a:endParaRPr>
            </a:p>
            <a:p>
              <a:endParaRPr lang="ru-RU" sz="1600" b="1" dirty="0">
                <a:latin typeface="Proxima Nova Rg" panose="02000506030000020004" pitchFamily="2" charset="0"/>
              </a:endParaRPr>
            </a:p>
            <a:p>
              <a:endParaRPr lang="ru-RU" sz="1200" b="1" dirty="0">
                <a:latin typeface="Proxima Nova Rg" panose="02000506030000020004" pitchFamily="2" charset="0"/>
              </a:endParaRPr>
            </a:p>
            <a:p>
              <a:r>
                <a:rPr lang="ru-RU" sz="1200" dirty="0">
                  <a:latin typeface="Proxima Nova Rg" panose="02000506030000020004" pitchFamily="2" charset="0"/>
                </a:rPr>
                <a:t> </a:t>
              </a:r>
            </a:p>
          </p:txBody>
        </p:sp>
      </p:grp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1647422-060F-4618-BFB9-F62E6E490D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32" y="-309791"/>
            <a:ext cx="1364419" cy="2046629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7E778AA-E631-472A-891E-DAAE0176A3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814" y="713523"/>
            <a:ext cx="3763818" cy="376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421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93E7559-973B-414A-9F64-5FB8C32D0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08" y="183985"/>
            <a:ext cx="1364419" cy="204662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2EC43C8-6A57-467F-8B1E-3467BCAF4547}"/>
              </a:ext>
            </a:extLst>
          </p:cNvPr>
          <p:cNvSpPr txBox="1"/>
          <p:nvPr/>
        </p:nvSpPr>
        <p:spPr>
          <a:xfrm>
            <a:off x="1307592" y="2109754"/>
            <a:ext cx="1008761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solidFill>
                  <a:schemeClr val="bg1"/>
                </a:solidFill>
                <a:latin typeface="Proxima Nova Rg" panose="02000506030000020004" pitchFamily="2" charset="0"/>
              </a:rPr>
              <a:t>«У нас нет денег, поэтому мы должны думать»</a:t>
            </a:r>
          </a:p>
          <a:p>
            <a:endParaRPr lang="ru-RU" sz="3200" dirty="0">
              <a:solidFill>
                <a:schemeClr val="bg1"/>
              </a:solidFill>
              <a:latin typeface="Proxima Nova Rg" panose="02000506030000020004" pitchFamily="2" charset="0"/>
            </a:endParaRPr>
          </a:p>
          <a:p>
            <a:endParaRPr lang="ru-RU" sz="3200" dirty="0">
              <a:solidFill>
                <a:schemeClr val="bg1"/>
              </a:solidFill>
              <a:latin typeface="Proxima Nova Rg" panose="02000506030000020004" pitchFamily="2" charset="0"/>
            </a:endParaRPr>
          </a:p>
          <a:p>
            <a:endParaRPr lang="ru-RU" sz="3200" dirty="0">
              <a:solidFill>
                <a:schemeClr val="bg1"/>
              </a:solidFill>
              <a:latin typeface="Proxima Nova Rg" panose="02000506030000020004" pitchFamily="2" charset="0"/>
            </a:endParaRPr>
          </a:p>
          <a:p>
            <a:pPr algn="r"/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Эрнест Резерфорд</a:t>
            </a:r>
          </a:p>
          <a:p>
            <a:endParaRPr lang="ru-RU" sz="3200" dirty="0">
              <a:solidFill>
                <a:schemeClr val="bg1"/>
              </a:solidFill>
              <a:latin typeface="Proxima Nova Rg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028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93E7559-973B-414A-9F64-5FB8C32D0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08" y="183985"/>
            <a:ext cx="1364419" cy="204662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2EC43C8-6A57-467F-8B1E-3467BCAF4547}"/>
              </a:ext>
            </a:extLst>
          </p:cNvPr>
          <p:cNvSpPr txBox="1"/>
          <p:nvPr/>
        </p:nvSpPr>
        <p:spPr>
          <a:xfrm>
            <a:off x="1723229" y="1444736"/>
            <a:ext cx="100876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Целевой аудиторией программы являются образовательные организации в которых нет работающих систем автоматизации образовательного процесса и весь процесс создания документации по курсам происходит вручную с помощью Microsoft Office (Word, Excel) или его аналогов.</a:t>
            </a:r>
          </a:p>
        </p:txBody>
      </p:sp>
    </p:spTree>
    <p:extLst>
      <p:ext uri="{BB962C8B-B14F-4D97-AF65-F5344CB8AC3E}">
        <p14:creationId xmlns:p14="http://schemas.microsoft.com/office/powerpoint/2010/main" val="779280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930208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За несколько кликов программа создаст полный комплект документации (приказы, ведомости, табеля, справки, удостоверения, согласия и т.п.) используя только таблицу в формате </a:t>
            </a:r>
            <a:r>
              <a:rPr lang="ru-RU" sz="2400" dirty="0" err="1">
                <a:solidFill>
                  <a:schemeClr val="bg1"/>
                </a:solidFill>
                <a:latin typeface="Proxima Nova Bl" panose="02000506030000020004" pitchFamily="2" charset="0"/>
              </a:rPr>
              <a:t>xlsx</a:t>
            </a:r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 (Excel и его аналоги) и шаблоны документов в формате </a:t>
            </a:r>
            <a:r>
              <a:rPr lang="ru-RU" sz="2400" dirty="0" err="1">
                <a:solidFill>
                  <a:schemeClr val="bg1"/>
                </a:solidFill>
                <a:latin typeface="Proxima Nova Bl" panose="02000506030000020004" pitchFamily="2" charset="0"/>
              </a:rPr>
              <a:t>docx</a:t>
            </a:r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 по которым будут создаваться документы в том числе файл ФИС-ФРДО.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bg1"/>
              </a:solidFill>
              <a:latin typeface="Proxima Nova Bl" panose="02000506030000020004" pitchFamily="2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Можно гибко настраивать создаваемые документы, для этого нужно прописать названия добавляемых колонок из таблицы </a:t>
            </a:r>
            <a:r>
              <a:rPr lang="ru-RU" sz="2400" dirty="0" err="1">
                <a:solidFill>
                  <a:schemeClr val="bg1"/>
                </a:solidFill>
                <a:latin typeface="Proxima Nova Bl" panose="02000506030000020004" pitchFamily="2" charset="0"/>
              </a:rPr>
              <a:t>xlsx</a:t>
            </a:r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 в двойных фигурных скобках в шаблоне </a:t>
            </a:r>
            <a:r>
              <a:rPr lang="ru-RU" sz="2400" dirty="0" err="1">
                <a:solidFill>
                  <a:schemeClr val="bg1"/>
                </a:solidFill>
                <a:latin typeface="Proxima Nova Bl" panose="02000506030000020004" pitchFamily="2" charset="0"/>
              </a:rPr>
              <a:t>docx</a:t>
            </a:r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bg1"/>
              </a:solidFill>
              <a:latin typeface="Proxima Nova Bl" panose="02000506030000020004" pitchFamily="2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Программа бесплатна, работает в Windows и отечественных ОС, не требует интернета и локальной сети, работает как с Microsoft Office (Word, Excel) так и с его аналогами (Мой Офис, </a:t>
            </a:r>
            <a:r>
              <a:rPr lang="ru-RU" sz="2400" dirty="0" err="1">
                <a:solidFill>
                  <a:schemeClr val="bg1"/>
                </a:solidFill>
                <a:latin typeface="Proxima Nova Bl" panose="02000506030000020004" pitchFamily="2" charset="0"/>
              </a:rPr>
              <a:t>Libre</a:t>
            </a:r>
            <a:r>
              <a:rPr lang="ru-RU" sz="2400" dirty="0">
                <a:solidFill>
                  <a:schemeClr val="bg1"/>
                </a:solidFill>
                <a:latin typeface="Proxima Nova Bl" panose="02000506030000020004" pitchFamily="2" charset="0"/>
              </a:rPr>
              <a:t> Office и т.п.), не требует базы данных. Внесена в реестр отечественного ПО.</a:t>
            </a:r>
          </a:p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6" name="Google Shape;72;p16">
            <a:extLst>
              <a:ext uri="{FF2B5EF4-FFF2-40B4-BE49-F238E27FC236}">
                <a16:creationId xmlns:a16="http://schemas.microsoft.com/office/drawing/2014/main" id="{B8718D96-8289-47AC-97A9-01554C447D88}"/>
              </a:ext>
            </a:extLst>
          </p:cNvPr>
          <p:cNvSpPr txBox="1">
            <a:spLocks/>
          </p:cNvSpPr>
          <p:nvPr/>
        </p:nvSpPr>
        <p:spPr>
          <a:xfrm>
            <a:off x="1811913" y="548901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Преимущества</a:t>
            </a:r>
          </a:p>
        </p:txBody>
      </p:sp>
    </p:spTree>
    <p:extLst>
      <p:ext uri="{BB962C8B-B14F-4D97-AF65-F5344CB8AC3E}">
        <p14:creationId xmlns:p14="http://schemas.microsoft.com/office/powerpoint/2010/main" val="352038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72;p16">
            <a:extLst>
              <a:ext uri="{FF2B5EF4-FFF2-40B4-BE49-F238E27FC236}">
                <a16:creationId xmlns:a16="http://schemas.microsoft.com/office/drawing/2014/main" id="{FBC2D81F-D518-4C25-9B26-050962C0D5F2}"/>
              </a:ext>
            </a:extLst>
          </p:cNvPr>
          <p:cNvSpPr txBox="1">
            <a:spLocks/>
          </p:cNvSpPr>
          <p:nvPr/>
        </p:nvSpPr>
        <p:spPr>
          <a:xfrm>
            <a:off x="1811913" y="548901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Алгоритм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93E7559-973B-414A-9F64-5FB8C32D0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08" y="183985"/>
            <a:ext cx="1364419" cy="204662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2EC43C8-6A57-467F-8B1E-3467BCAF4547}"/>
              </a:ext>
            </a:extLst>
          </p:cNvPr>
          <p:cNvSpPr txBox="1"/>
          <p:nvPr/>
        </p:nvSpPr>
        <p:spPr>
          <a:xfrm>
            <a:off x="1811913" y="1309654"/>
            <a:ext cx="1008761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Открыть нужные документы (справки, удостоверения, приказы, договора и т.п.).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Заменить изменяемые значения (реквизиты, паспортные данные и т.п.) на названия колонок из файла </a:t>
            </a:r>
            <a:r>
              <a:rPr lang="en-US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xlsx</a:t>
            </a:r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 в двойных фигурных скобках.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Разложить созданные шаблоны по папкам.</a:t>
            </a:r>
            <a:endParaRPr lang="en-US" sz="3200" dirty="0">
              <a:solidFill>
                <a:schemeClr val="bg1"/>
              </a:solidFill>
              <a:latin typeface="Proxima Nova Rg" panose="02000506030000020004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Заполнить таблицу </a:t>
            </a:r>
            <a:r>
              <a:rPr lang="en-US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xlsx </a:t>
            </a:r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данными.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Нажать кнопку и получить всю документацию ДПО и ПО.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bg1"/>
                </a:solidFill>
                <a:latin typeface="Proxima Nova Rg" panose="02000506030000020004" pitchFamily="2" charset="0"/>
              </a:rPr>
              <a:t>Повторить шаги 4-5 для других курсов.</a:t>
            </a:r>
          </a:p>
          <a:p>
            <a:pPr marL="514350" indent="-514350">
              <a:buFont typeface="+mj-lt"/>
              <a:buAutoNum type="arabicPeriod"/>
            </a:pPr>
            <a:endParaRPr lang="ru-RU" sz="3200" dirty="0">
              <a:solidFill>
                <a:schemeClr val="bg1"/>
              </a:solidFill>
              <a:latin typeface="Proxima Nova Rg" panose="02000506030000020004" pitchFamily="2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3200" dirty="0">
              <a:solidFill>
                <a:schemeClr val="bg1"/>
              </a:solidFill>
              <a:latin typeface="Proxima Nova Rg" panose="02000506030000020004" pitchFamily="2" charset="0"/>
            </a:endParaRPr>
          </a:p>
          <a:p>
            <a:endParaRPr lang="ru-RU" sz="3200" dirty="0">
              <a:solidFill>
                <a:schemeClr val="bg1"/>
              </a:solidFill>
              <a:latin typeface="Proxima Nova Rg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00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6" name="Google Shape;72;p16">
            <a:extLst>
              <a:ext uri="{FF2B5EF4-FFF2-40B4-BE49-F238E27FC236}">
                <a16:creationId xmlns:a16="http://schemas.microsoft.com/office/drawing/2014/main" id="{B8718D96-8289-47AC-97A9-01554C447D88}"/>
              </a:ext>
            </a:extLst>
          </p:cNvPr>
          <p:cNvSpPr txBox="1">
            <a:spLocks/>
          </p:cNvSpPr>
          <p:nvPr/>
        </p:nvSpPr>
        <p:spPr>
          <a:xfrm>
            <a:off x="-2044748" y="1430227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Шаблон</a:t>
            </a:r>
          </a:p>
          <a:p>
            <a:endParaRPr lang="ru-RU" sz="32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6424E65-5C46-402C-BC45-50030E0A63C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638409" y="0"/>
            <a:ext cx="7553591" cy="3140364"/>
          </a:xfrm>
          <a:prstGeom prst="rect">
            <a:avLst/>
          </a:prstGeom>
        </p:spPr>
      </p:pic>
      <p:sp>
        <p:nvSpPr>
          <p:cNvPr id="12" name="Google Shape;72;p16">
            <a:extLst>
              <a:ext uri="{FF2B5EF4-FFF2-40B4-BE49-F238E27FC236}">
                <a16:creationId xmlns:a16="http://schemas.microsoft.com/office/drawing/2014/main" id="{F051A754-5783-41FD-B718-DD22C54011E1}"/>
              </a:ext>
            </a:extLst>
          </p:cNvPr>
          <p:cNvSpPr txBox="1">
            <a:spLocks/>
          </p:cNvSpPr>
          <p:nvPr/>
        </p:nvSpPr>
        <p:spPr>
          <a:xfrm>
            <a:off x="-2114021" y="5135386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Итоговый файл</a:t>
            </a:r>
          </a:p>
          <a:p>
            <a:endParaRPr lang="ru-RU" sz="32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BFA0D56-E928-468D-A4B6-05E6B959A770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4638409" y="3815856"/>
            <a:ext cx="7553591" cy="304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58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6" name="Google Shape;72;p16">
            <a:extLst>
              <a:ext uri="{FF2B5EF4-FFF2-40B4-BE49-F238E27FC236}">
                <a16:creationId xmlns:a16="http://schemas.microsoft.com/office/drawing/2014/main" id="{B8718D96-8289-47AC-97A9-01554C447D88}"/>
              </a:ext>
            </a:extLst>
          </p:cNvPr>
          <p:cNvSpPr txBox="1">
            <a:spLocks/>
          </p:cNvSpPr>
          <p:nvPr/>
        </p:nvSpPr>
        <p:spPr>
          <a:xfrm>
            <a:off x="1811913" y="548901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Структура таблицы с данными</a:t>
            </a:r>
          </a:p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Лист Описание</a:t>
            </a:r>
          </a:p>
          <a:p>
            <a:endParaRPr lang="ru-RU" sz="32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C5641E2-5ECD-4890-98FB-24D5D19B8B5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1133674"/>
            <a:ext cx="12191999" cy="57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7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6" name="Google Shape;72;p16">
            <a:extLst>
              <a:ext uri="{FF2B5EF4-FFF2-40B4-BE49-F238E27FC236}">
                <a16:creationId xmlns:a16="http://schemas.microsoft.com/office/drawing/2014/main" id="{B8718D96-8289-47AC-97A9-01554C447D88}"/>
              </a:ext>
            </a:extLst>
          </p:cNvPr>
          <p:cNvSpPr txBox="1">
            <a:spLocks/>
          </p:cNvSpPr>
          <p:nvPr/>
        </p:nvSpPr>
        <p:spPr>
          <a:xfrm>
            <a:off x="1811913" y="548901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Структура таблицы с данными</a:t>
            </a:r>
          </a:p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Лист Данные физлиц</a:t>
            </a:r>
          </a:p>
          <a:p>
            <a:endParaRPr lang="ru-RU" sz="32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69EBB23-1376-4C02-8B4A-14A856770B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10455"/>
            <a:ext cx="12192000" cy="283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948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4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74B0EF-F8B6-4271-903A-0B7987FE1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7" y="-324015"/>
            <a:ext cx="1364419" cy="2046629"/>
          </a:xfrm>
          <a:prstGeom prst="rect">
            <a:avLst/>
          </a:prstGeom>
        </p:spPr>
      </p:pic>
      <p:sp>
        <p:nvSpPr>
          <p:cNvPr id="4" name="Google Shape;72;p16">
            <a:extLst>
              <a:ext uri="{FF2B5EF4-FFF2-40B4-BE49-F238E27FC236}">
                <a16:creationId xmlns:a16="http://schemas.microsoft.com/office/drawing/2014/main" id="{CA1BDC3A-2FC9-4DF9-9B29-1381AAAE0410}"/>
              </a:ext>
            </a:extLst>
          </p:cNvPr>
          <p:cNvSpPr txBox="1">
            <a:spLocks/>
          </p:cNvSpPr>
          <p:nvPr/>
        </p:nvSpPr>
        <p:spPr>
          <a:xfrm>
            <a:off x="1092015" y="1207299"/>
            <a:ext cx="11099985" cy="620683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8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sp>
        <p:nvSpPr>
          <p:cNvPr id="6" name="Google Shape;72;p16">
            <a:extLst>
              <a:ext uri="{FF2B5EF4-FFF2-40B4-BE49-F238E27FC236}">
                <a16:creationId xmlns:a16="http://schemas.microsoft.com/office/drawing/2014/main" id="{B8718D96-8289-47AC-97A9-01554C447D88}"/>
              </a:ext>
            </a:extLst>
          </p:cNvPr>
          <p:cNvSpPr txBox="1">
            <a:spLocks/>
          </p:cNvSpPr>
          <p:nvPr/>
        </p:nvSpPr>
        <p:spPr>
          <a:xfrm>
            <a:off x="1811913" y="548901"/>
            <a:ext cx="9252639" cy="5847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Структура таблицы с данными</a:t>
            </a:r>
          </a:p>
          <a:p>
            <a:r>
              <a:rPr lang="ru-RU" sz="3200" dirty="0">
                <a:solidFill>
                  <a:schemeClr val="bg1"/>
                </a:solidFill>
                <a:latin typeface="Proxima Nova Bl" panose="02000506030000020004" pitchFamily="2" charset="0"/>
              </a:rPr>
              <a:t>Лист Данные физлиц</a:t>
            </a:r>
          </a:p>
          <a:p>
            <a:endParaRPr lang="ru-RU" sz="3200" dirty="0">
              <a:solidFill>
                <a:schemeClr val="bg1"/>
              </a:solidFill>
              <a:latin typeface="Proxima Nova Bl" panose="02000506030000020004" pitchFamily="2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69EBB23-1376-4C02-8B4A-14A856770B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10455"/>
            <a:ext cx="12192000" cy="283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5090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2946</TotalTime>
  <Words>422</Words>
  <Application>Microsoft Office PowerPoint</Application>
  <PresentationFormat>Широкоэкранный</PresentationFormat>
  <Paragraphs>63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Proxima Nova</vt:lpstr>
      <vt:lpstr>Proxima Nova Bl</vt:lpstr>
      <vt:lpstr>Proxima Nova Rg</vt:lpstr>
      <vt:lpstr>Тема Office</vt:lpstr>
      <vt:lpstr>Автоматизация делопроизводства по курсам дополнительного профессионального образования (ДПО) и профессионального обучения (ПО).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214</cp:revision>
  <dcterms:created xsi:type="dcterms:W3CDTF">2022-05-06T07:17:47Z</dcterms:created>
  <dcterms:modified xsi:type="dcterms:W3CDTF">2025-11-07T03:35:40Z</dcterms:modified>
</cp:coreProperties>
</file>